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75" r:id="rId16"/>
    <p:sldId id="276" r:id="rId17"/>
    <p:sldId id="262" r:id="rId18"/>
    <p:sldId id="264" r:id="rId19"/>
  </p:sldIdLst>
  <p:sldSz cx="14630400" cy="8229600"/>
  <p:notesSz cx="8229600" cy="146304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  <p:embeddedFont>
      <p:font typeface="Source Sans Pro" panose="020B060402020202020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36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183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289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93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50269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699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5508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74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623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8233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00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64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926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417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16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64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568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58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727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33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872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50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463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157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62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61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1" r:id="rId23"/>
    <p:sldLayoutId id="2147483882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7268" y="1007411"/>
            <a:ext cx="13867709" cy="2546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Career Trends Explorer and Personalized Job Matcher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03709" y="27962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Forecasting Future Workforce Trends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DB36A-705E-4338-87F5-CB67F12F3EBF}"/>
              </a:ext>
            </a:extLst>
          </p:cNvPr>
          <p:cNvSpPr txBox="1"/>
          <p:nvPr/>
        </p:nvSpPr>
        <p:spPr>
          <a:xfrm>
            <a:off x="3645022" y="4465192"/>
            <a:ext cx="94117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NIKHIL SAVALIYA</a:t>
            </a:r>
            <a:r>
              <a:rPr lang="en-GB" sz="36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3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INSTITUTION:DIGICHROME 						  ACADEMY</a:t>
            </a:r>
            <a:endParaRPr lang="en-IN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80CC2-15FA-E12B-6E6F-670773E2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07" y="793738"/>
            <a:ext cx="9372600" cy="525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FD48C-A178-E9FE-14E1-D626CF7A1BB4}"/>
              </a:ext>
            </a:extLst>
          </p:cNvPr>
          <p:cNvSpPr txBox="1"/>
          <p:nvPr/>
        </p:nvSpPr>
        <p:spPr>
          <a:xfrm>
            <a:off x="1561170" y="6235533"/>
            <a:ext cx="11664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 chart highlights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fastest-growing job categories in the last month, with over 50% growth. Other fields like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 significant upward trends.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8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36401-743C-B965-8F9A-DF115FFA4D7C}"/>
              </a:ext>
            </a:extLst>
          </p:cNvPr>
          <p:cNvSpPr txBox="1"/>
          <p:nvPr/>
        </p:nvSpPr>
        <p:spPr>
          <a:xfrm>
            <a:off x="3774688" y="960791"/>
            <a:ext cx="7337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3: Forecasting High-Demand Roles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87A3-56B0-BDDC-35A6-01CED786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95425"/>
            <a:ext cx="7806318" cy="4606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1DB7E-C0E5-09C5-6E27-326140F9E7E0}"/>
              </a:ext>
            </a:extLst>
          </p:cNvPr>
          <p:cNvSpPr txBox="1"/>
          <p:nvPr/>
        </p:nvSpPr>
        <p:spPr>
          <a:xfrm>
            <a:off x="1382751" y="6071145"/>
            <a:ext cx="12121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exhibit identical performance with an RMSE of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1.7586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no significant difference in predictive accuracy for the given dataset.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BF74F-3167-4352-8345-C9988DF99510}"/>
              </a:ext>
            </a:extLst>
          </p:cNvPr>
          <p:cNvSpPr txBox="1"/>
          <p:nvPr/>
        </p:nvSpPr>
        <p:spPr>
          <a:xfrm>
            <a:off x="3334215" y="804673"/>
            <a:ext cx="96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4: Comparative Salary Analysis by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E3950-9F68-6315-957D-81B3BC71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38"/>
            <a:ext cx="8035140" cy="3880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2C80C-DCF3-2343-A7D2-2A8477AF9186}"/>
              </a:ext>
            </a:extLst>
          </p:cNvPr>
          <p:cNvSpPr txBox="1"/>
          <p:nvPr/>
        </p:nvSpPr>
        <p:spPr>
          <a:xfrm>
            <a:off x="1215484" y="5981738"/>
            <a:ext cx="12489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depicts the top 10 countries ranked by average salary, showcasing that Barbados leads, followed by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Åland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Islands and Sweden. The graph highlights variations in income levels across these countries, emphasizing economic disparities globally.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B06883-7D45-0B30-A230-B975A9EB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40" y="1879208"/>
            <a:ext cx="6595260" cy="36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7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0D465-5230-699E-56C7-62A65585EB4A}"/>
              </a:ext>
            </a:extLst>
          </p:cNvPr>
          <p:cNvSpPr txBox="1"/>
          <p:nvPr/>
        </p:nvSpPr>
        <p:spPr>
          <a:xfrm>
            <a:off x="4170556" y="878137"/>
            <a:ext cx="7337502" cy="29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Work Trends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412CD-1E7E-A51C-6971-75BE5C7E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98" y="5269649"/>
            <a:ext cx="7107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graph illustrates the trends in remote job percentages over time, with a significant peak in January 2024, followed by a decline and stabilization in February and March. This indicates a temporary surge in remote work opportunities at the start of the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7675D-8328-A989-1249-0DD629A0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535"/>
            <a:ext cx="8106937" cy="3573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C79C9-34B6-9D76-E0DE-503569A3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37" y="1742475"/>
            <a:ext cx="6523463" cy="3192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AC04A2-7736-CF5D-B7D6-9C1F0DA484B3}"/>
              </a:ext>
            </a:extLst>
          </p:cNvPr>
          <p:cNvSpPr txBox="1"/>
          <p:nvPr/>
        </p:nvSpPr>
        <p:spPr>
          <a:xfrm>
            <a:off x="8318810" y="5346593"/>
            <a:ext cx="57205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actual remote work trends until early 2024, with a peak in January, followed by a stabilization. The forecast suggests a steady increase in remote job percentages from mid-2024 to early 2025, highlighting a growing adoption of remote work.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9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180" y="669004"/>
            <a:ext cx="7828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Models Used for Forecasting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70491" y="182433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ARIMA (Autoregressive Integrated Moving Average)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3000" y="25244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 series forecasting model. Suitable for predicting trends in job openings and remote work.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614282" y="182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Prophet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78301" y="23429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by Facebook for forecasting time-series data. Robust to missing data and outliers. Ideal for seasonal trends in the job market.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E33C6-D24F-399E-7E8B-C9F5C25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6" y="3703040"/>
            <a:ext cx="6332734" cy="3332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DD5CD-F483-2B96-D8C9-8CB90CE9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01" y="4006319"/>
            <a:ext cx="5609596" cy="3028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583BA-96FE-1A22-64CF-A88957DE3420}"/>
              </a:ext>
            </a:extLst>
          </p:cNvPr>
          <p:cNvSpPr txBox="1"/>
          <p:nvPr/>
        </p:nvSpPr>
        <p:spPr>
          <a:xfrm>
            <a:off x="4761571" y="914400"/>
            <a:ext cx="614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IN STREAMLIT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7571-F9A4-6886-A208-525649AA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499174"/>
            <a:ext cx="13311195" cy="59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4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4ABFD-2675-66F8-7E57-6FF3E09A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5" y="970156"/>
            <a:ext cx="12970309" cy="63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Key Insights from Forecasting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4604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Remote Jobs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Remote work is projected to continue growing, becoming a larger share of total job openings.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80895" y="2439234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Salary Trends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081" y="3315236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Salaries in tech and healthcare are expected to rise due to increasing demand. Remote job salaries show slight growth due to the competitive job market.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Job Categories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High-demand sectors, such as technology, healthcare, and data science, are expected to lead in job creation.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Job Seekers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Target roles in high-growth sectors, such as technology, data science, and healthcare. Focus on improving skills related to remote work and digital transformation.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Employers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Invest in remote work infrastructure. Upskill your workforce to meet future demands.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Policymakers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Support upskilling initiatives and provide resources for career transitions. Invest in remote work-friendly policies and digital skill training.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6319" y="638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4151" y="1615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Project Purpose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7031" y="248169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Analyze and forecast career trends in the workforce. Match personalized job opportunities based on future job market forecasts. Focus on high-demand job sectors, such as remote work and technology.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212838" y="1438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Project Scope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54555" y="2481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Utilize historical job data to make predictions. Provide actionable insights for both job seekers and employers.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Job Recommendation System using Python | Aman Kharwal">
            <a:extLst>
              <a:ext uri="{FF2B5EF4-FFF2-40B4-BE49-F238E27FC236}">
                <a16:creationId xmlns:a16="http://schemas.microsoft.com/office/drawing/2014/main" id="{2F412AB3-0B8A-9D05-12D5-EEC5F86D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09" y="4828478"/>
            <a:ext cx="7285597" cy="25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3291" y="600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OVERVIEW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4284" y="1236959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Key Dataset Features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4284" y="174396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Job title, salary range, country, and job type (remote/full-time/part-time). Historical job postings data by year and month. Metrics such as job count, remote job count, and budget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53379" y="135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Sources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42062" y="21068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Collected from multiple job boards and career websites.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B897E-AA88-9988-B2B3-63E8B79C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4021414"/>
            <a:ext cx="13437220" cy="42230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1" y="559857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3942" y="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PREPROCESSING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28951" y="3760470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Cleaning and Preparing Data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437955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Handling missing values and inconsistencies.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5840611" y="3760470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Creating New Columns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52122" y="434310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Creating new columns, such as 'YearMonth' for time-series analysis.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9838550" y="3672125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Grouping and Aggregating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38550" y="4198102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Grouping and aggregating data by year and job type for better forecasting.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155C4-B618-E55C-B938-496B8FB6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89" y="5415340"/>
            <a:ext cx="6716079" cy="2205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C30D0-A542-B2EC-8CEA-359C1F9D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0" y="613317"/>
            <a:ext cx="10737208" cy="554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18677-5773-3F25-1EAC-35BD5F9CB844}"/>
              </a:ext>
            </a:extLst>
          </p:cNvPr>
          <p:cNvSpPr txBox="1"/>
          <p:nvPr/>
        </p:nvSpPr>
        <p:spPr>
          <a:xfrm>
            <a:off x="735980" y="5982831"/>
            <a:ext cx="132369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High TF-IDF Scores: "Website" and "needed" rank highest, reflecting their specificity in job titles.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Technical Skills: Keywords like "developer," "design," and "video" emphasize demand for tech and creative roles. Specialized Expertise: Terms such as "specialist" and "expert" highlight a need for niche professionals.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Content and Marketing: Words like "marketing," "YouTube," and "WordPress" show focus on digital content creation.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9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5DE9E-8640-21DA-AA4C-30C83CA76958}"/>
              </a:ext>
            </a:extLst>
          </p:cNvPr>
          <p:cNvSpPr txBox="1"/>
          <p:nvPr/>
        </p:nvSpPr>
        <p:spPr>
          <a:xfrm>
            <a:off x="3858321" y="949639"/>
            <a:ext cx="84414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1: Analyzing Keywords and Salaries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8C31B-D459-BE18-66E0-29C9B1E4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6" y="1255813"/>
            <a:ext cx="9664971" cy="430071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FBD1EAD-4661-4AF6-7945-BF4E3F33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170" y="5615970"/>
            <a:ext cx="1086630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High-Salary Keywords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Niche roles like marketplace and month offer high earnings.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Earning Potential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Keywords such as representative signal lucrative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Emerging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Unconventional terms like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webseries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suggest growing job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Generalized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Keywords like department reflect less lucrative, broader roles. </a:t>
            </a:r>
          </a:p>
        </p:txBody>
      </p:sp>
    </p:spTree>
    <p:extLst>
      <p:ext uri="{BB962C8B-B14F-4D97-AF65-F5344CB8AC3E}">
        <p14:creationId xmlns:p14="http://schemas.microsoft.com/office/powerpoint/2010/main" val="41446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BAEBF7-10BA-F4B2-BEDB-C8440606DE2D}"/>
              </a:ext>
            </a:extLst>
          </p:cNvPr>
          <p:cNvSpPr txBox="1"/>
          <p:nvPr/>
        </p:nvSpPr>
        <p:spPr>
          <a:xfrm>
            <a:off x="4973444" y="994245"/>
            <a:ext cx="7337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  <a:endParaRPr lang="en-IN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CCD0-C52D-6278-8316-7C96973F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6" y="1806719"/>
            <a:ext cx="8162692" cy="529839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59D2AC2-46E5-A792-F095-AFD47A723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195" y="2316377"/>
            <a:ext cx="49511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Salary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Most keywords show weak links to salary, implying broader factors at 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Terms like "Editor" and "Design" show moderate correlation (~0.41), linking them to higher salaries.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Negligible Impact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Keywords like "Website," "Developer," and "Marketing" have minimal or no salary correlation.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Specialized skills, such as editing and design, may have a stronger influence on salary. </a:t>
            </a:r>
          </a:p>
        </p:txBody>
      </p:sp>
    </p:spTree>
    <p:extLst>
      <p:ext uri="{BB962C8B-B14F-4D97-AF65-F5344CB8AC3E}">
        <p14:creationId xmlns:p14="http://schemas.microsoft.com/office/powerpoint/2010/main" val="7191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AB3E3-5A5B-B986-0AC7-1957CBF45F0B}"/>
              </a:ext>
            </a:extLst>
          </p:cNvPr>
          <p:cNvSpPr txBox="1"/>
          <p:nvPr/>
        </p:nvSpPr>
        <p:spPr>
          <a:xfrm>
            <a:off x="730966" y="940275"/>
            <a:ext cx="7337502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  <a:latin typeface="Consolas" panose="020B0609020204030204" pitchFamily="49" charset="0"/>
              </a:rPr>
              <a:t>Word Cloud For The Most Frequent Keywords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9F696-10B0-0EAF-B581-001FB0F1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276033"/>
            <a:ext cx="5306806" cy="357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214A4-4404-1A06-1DE0-010593E0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7" y="1613356"/>
            <a:ext cx="7902391" cy="3932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2C05D-0A8A-35C4-12C0-7CC91C43438D}"/>
              </a:ext>
            </a:extLst>
          </p:cNvPr>
          <p:cNvSpPr txBox="1"/>
          <p:nvPr/>
        </p:nvSpPr>
        <p:spPr>
          <a:xfrm>
            <a:off x="7292898" y="940275"/>
            <a:ext cx="7337502" cy="306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50 High-Paying Keywords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025DE95-CF50-4320-CC35-6F13B4981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940" y="5546164"/>
            <a:ext cx="581787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Top-Paying Keywords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Terms like "marketplace" and "representant" signal high salaries, with niche roles and tech-focused keywords like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linuxjavacom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also emerging.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Geographic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Place-based keywords like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sundargarh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highlight high-salary roles tied to specific locations.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209DE-D355-AC44-3E81-97DDFCD61DF3}"/>
              </a:ext>
            </a:extLst>
          </p:cNvPr>
          <p:cNvSpPr txBox="1"/>
          <p:nvPr/>
        </p:nvSpPr>
        <p:spPr>
          <a:xfrm>
            <a:off x="1039772" y="5546164"/>
            <a:ext cx="5817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word cloud highlights frequently used terms in project or task postings, emphasizing "website," "developer," "needed," "expert," and "design," suggesting high demand for web-related expertise and creative roles.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2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D30749-AC87-5DF8-F4BA-9A538E622A79}"/>
              </a:ext>
            </a:extLst>
          </p:cNvPr>
          <p:cNvSpPr txBox="1"/>
          <p:nvPr/>
        </p:nvSpPr>
        <p:spPr>
          <a:xfrm>
            <a:off x="2377440" y="805510"/>
            <a:ext cx="9098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2: Identifying Emerging Job Categories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C1C6-8725-BBFF-0662-29231D72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09" y="1390285"/>
            <a:ext cx="9990811" cy="4952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EB374-154D-FD48-2C1A-C5BD21DDEA38}"/>
              </a:ext>
            </a:extLst>
          </p:cNvPr>
          <p:cNvSpPr txBox="1"/>
          <p:nvPr/>
        </p:nvSpPr>
        <p:spPr>
          <a:xfrm>
            <a:off x="1484909" y="6343284"/>
            <a:ext cx="11155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the growth in job postings across various categories over time, with Software Development experiencing a significant surge from January to March 2024. Other categories show steady but smaller increases, reflecting broader demand trends.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33496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</TotalTime>
  <Words>983</Words>
  <Application>Microsoft Office PowerPoint</Application>
  <PresentationFormat>Custom</PresentationFormat>
  <Paragraphs>77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Century Gothic</vt:lpstr>
      <vt:lpstr>Calibri</vt:lpstr>
      <vt:lpstr>Arial</vt:lpstr>
      <vt:lpstr>Times New Roman</vt:lpstr>
      <vt:lpstr>Wingdings 3</vt:lpstr>
      <vt:lpstr>Source Sans Pro</vt:lpstr>
      <vt:lpstr>MuseoModerno Medium</vt:lpstr>
      <vt:lpstr>Consolas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 LAPTOP</cp:lastModifiedBy>
  <cp:revision>18</cp:revision>
  <dcterms:created xsi:type="dcterms:W3CDTF">2025-01-10T06:39:04Z</dcterms:created>
  <dcterms:modified xsi:type="dcterms:W3CDTF">2025-01-10T15:30:07Z</dcterms:modified>
</cp:coreProperties>
</file>